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6" r:id="rId2"/>
    <p:sldId id="264" r:id="rId3"/>
    <p:sldId id="266" r:id="rId4"/>
    <p:sldId id="267" r:id="rId5"/>
    <p:sldId id="275" r:id="rId6"/>
    <p:sldId id="284" r:id="rId7"/>
    <p:sldId id="288" r:id="rId8"/>
    <p:sldId id="280" r:id="rId9"/>
    <p:sldId id="283" r:id="rId10"/>
    <p:sldId id="281" r:id="rId11"/>
    <p:sldId id="282" r:id="rId12"/>
    <p:sldId id="272" r:id="rId13"/>
    <p:sldId id="270" r:id="rId14"/>
    <p:sldId id="261" r:id="rId15"/>
    <p:sldId id="268" r:id="rId16"/>
    <p:sldId id="269" r:id="rId17"/>
    <p:sldId id="274" r:id="rId18"/>
    <p:sldId id="276" r:id="rId19"/>
    <p:sldId id="277" r:id="rId20"/>
    <p:sldId id="278" r:id="rId21"/>
    <p:sldId id="285" r:id="rId22"/>
    <p:sldId id="286" r:id="rId23"/>
    <p:sldId id="287" r:id="rId24"/>
    <p:sldId id="289" r:id="rId25"/>
    <p:sldId id="290" r:id="rId26"/>
    <p:sldId id="291" r:id="rId27"/>
    <p:sldId id="292" r:id="rId28"/>
    <p:sldId id="293" r:id="rId29"/>
    <p:sldId id="294" r:id="rId30"/>
    <p:sldId id="295" r:id="rId31"/>
    <p:sldId id="279" r:id="rId32"/>
    <p:sldId id="296" r:id="rId33"/>
    <p:sldId id="265" r:id="rId34"/>
    <p:sldId id="263" r:id="rId35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2"/>
    <p:restoredTop sz="89437" autoAdjust="0"/>
  </p:normalViewPr>
  <p:slideViewPr>
    <p:cSldViewPr snapToGrid="0">
      <p:cViewPr varScale="1">
        <p:scale>
          <a:sx n="139" d="100"/>
          <a:sy n="139" d="100"/>
        </p:scale>
        <p:origin x="4456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25/11/24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11" name="Hexagon 22">
            <a:extLst>
              <a:ext uri="{FF2B5EF4-FFF2-40B4-BE49-F238E27FC236}">
                <a16:creationId xmlns:a16="http://schemas.microsoft.com/office/drawing/2014/main" id="{F2949AD9-69D5-3C1E-B771-F6788A558444}"/>
              </a:ext>
            </a:extLst>
          </p:cNvPr>
          <p:cNvSpPr/>
          <p:nvPr userDrawn="1"/>
        </p:nvSpPr>
        <p:spPr>
          <a:xfrm>
            <a:off x="477324" y="5487903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EDB5233F-E7FC-05C9-A9C0-6D0358F8E9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8826" y="5487903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5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Evaluación y Logging en Aplicaciones de 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FA098-7477-0B5A-8463-8251E1A64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Mejores Prácticas y Herramientas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B31-DB6E-9680-45A2-9D2FFF3C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2455E1-D7E1-8503-8924-944DB5C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6E6E1-1565-89DF-3549-94246A23D443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510D2-BC6A-0134-E9D8-E44135464ABA}"/>
              </a:ext>
            </a:extLst>
          </p:cNvPr>
          <p:cNvSpPr txBox="1"/>
          <p:nvPr/>
        </p:nvSpPr>
        <p:spPr>
          <a:xfrm>
            <a:off x="102549" y="1239138"/>
            <a:ext cx="5097412" cy="517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Inner Loop: Development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Rapid experimentation and prototyping.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models and adjusting prompts.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Quickly iterate to improve model performance.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Outer Loop: Operational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to production environments.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monitoring and maintenance.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Ensure models perform reliably at scale and adapt over time.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DD1E5-AD6E-3B6E-4944-472A155B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81" y="2822223"/>
            <a:ext cx="6804824" cy="13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41AE-F805-2CDE-E396-6739ADCC7563}"/>
              </a:ext>
            </a:extLst>
          </p:cNvPr>
          <p:cNvSpPr txBox="1"/>
          <p:nvPr/>
        </p:nvSpPr>
        <p:spPr>
          <a:xfrm>
            <a:off x="5770606" y="4365611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Retrieval-augmented generation (RAG)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9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AB39-3A21-316A-A2F0-3714D3F1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CC4490-62BC-BB3C-E52A-9026F21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C31D60-EF13-AE5C-660D-56197287FB6F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AFF0-D8FA-F20E-92D1-9BCE5B26EDBB}"/>
              </a:ext>
            </a:extLst>
          </p:cNvPr>
          <p:cNvSpPr txBox="1"/>
          <p:nvPr/>
        </p:nvSpPr>
        <p:spPr>
          <a:xfrm>
            <a:off x="487110" y="1262992"/>
            <a:ext cx="6605899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and CI/CD Pipelines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Streamline deployment processes for generative models.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testing, integration, and delivery.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and Feedback Loops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model performance metrics like relevance, coherence, and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feedback to inform inner loop iterations.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Management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Fine-Tuning: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and preprocess domain-specific datasets.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RAG: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and update external knowledge bases.</a:t>
            </a:r>
          </a:p>
        </p:txBody>
      </p:sp>
    </p:spTree>
    <p:extLst>
      <p:ext uri="{BB962C8B-B14F-4D97-AF65-F5344CB8AC3E}">
        <p14:creationId xmlns:p14="http://schemas.microsoft.com/office/powerpoint/2010/main" val="34815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A1E4-DE60-3585-A3C3-A0514D0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0F7E08-A63F-905B-9745-D83E4D5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079D6-F62D-D53A-D0DA-75A1FFB5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369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7293-C909-B63B-4628-6A9747B5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151816-854F-289C-1C8E-137C4D1F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CEA51-717F-A798-5C02-4F4934C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1401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927AD-4945-37E3-F29D-02E4F453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41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EB1B-4287-13CF-8FBD-C65E9CDD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612487-0673-FEE9-D1DB-8E900DC0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A5E23-0501-0C9E-0162-6EB7524E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849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3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12CF-E806-BF2E-5C9B-635ACCB2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8E561-6D34-BCF2-C0E9-AC19853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77AC3-A55A-A19D-5B73-D4E35BF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36" y="1204362"/>
            <a:ext cx="6777928" cy="495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B66CD-21DF-C12C-31BB-E5EC2D4EC060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</p:spTree>
    <p:extLst>
      <p:ext uri="{BB962C8B-B14F-4D97-AF65-F5344CB8AC3E}">
        <p14:creationId xmlns:p14="http://schemas.microsoft.com/office/powerpoint/2010/main" val="423737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69D4-A7DC-4DC2-1F64-DD270E78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3A7B1B-DB0B-29A5-6BD6-44CF0B7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Evaluation in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C59CC-A412-1CB8-FF50-50626B3D29B2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745E3B-1937-4A5C-75E6-7F548BCD8B1F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What is Evaluation?</a:t>
            </a:r>
          </a:p>
          <a:p>
            <a:pPr lvl="1"/>
            <a:r>
              <a:rPr lang="en-US" dirty="0"/>
              <a:t>The systematic process of assessing AI models</a:t>
            </a:r>
          </a:p>
          <a:p>
            <a:pPr lvl="1"/>
            <a:r>
              <a:rPr lang="en-US" dirty="0"/>
              <a:t>Ensures models meet desired performance criteria</a:t>
            </a:r>
          </a:p>
          <a:p>
            <a:r>
              <a:rPr lang="en-US" sz="2000" b="1" dirty="0"/>
              <a:t>Purpose of Evaluation</a:t>
            </a:r>
          </a:p>
          <a:p>
            <a:pPr lvl="1"/>
            <a:r>
              <a:rPr lang="en-US" dirty="0"/>
              <a:t>Validate model outputs</a:t>
            </a:r>
          </a:p>
          <a:p>
            <a:pPr lvl="1"/>
            <a:r>
              <a:rPr lang="en-US" dirty="0"/>
              <a:t>Enhance reliability and user trust</a:t>
            </a:r>
          </a:p>
          <a:p>
            <a:pPr lvl="1"/>
            <a:r>
              <a:rPr lang="en-US" dirty="0"/>
              <a:t>Guide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01068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C433-C5A8-ACD0-3BB4-D1209973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EA7B6A-C172-56D2-B90B-0862882A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Evaluating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0E0D6-B5E1-BBEE-2ADB-BF2C22D3C90C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941E-960B-045D-80CF-C439FDEA5071}"/>
              </a:ext>
            </a:extLst>
          </p:cNvPr>
          <p:cNvSpPr>
            <a:spLocks noGrp="1"/>
          </p:cNvSpPr>
          <p:nvPr/>
        </p:nvSpPr>
        <p:spPr>
          <a:xfrm>
            <a:off x="2033899" y="1278413"/>
            <a:ext cx="7766883" cy="4301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Subjectivity</a:t>
            </a:r>
          </a:p>
          <a:p>
            <a:pPr lvl="1"/>
            <a:r>
              <a:rPr lang="en-US" dirty="0"/>
              <a:t>Difficulty in assessing creative or open-ended outputs</a:t>
            </a:r>
          </a:p>
          <a:p>
            <a:r>
              <a:rPr lang="en-US" dirty="0"/>
              <a:t>Dynamic Outputs</a:t>
            </a:r>
          </a:p>
          <a:p>
            <a:pPr lvl="1"/>
            <a:r>
              <a:rPr lang="en-US" dirty="0"/>
              <a:t>Variability in responses to similar inputs</a:t>
            </a:r>
          </a:p>
          <a:p>
            <a:r>
              <a:rPr lang="en-US" dirty="0"/>
              <a:t>Complex Evaluation Metrics</a:t>
            </a:r>
          </a:p>
          <a:p>
            <a:pPr lvl="1"/>
            <a:r>
              <a:rPr lang="en-US" dirty="0"/>
              <a:t>Need for specialized metrics beyond traditional accuracy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/>
              <a:t>Requires time and expertise to conduct thorough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66605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C32B-2990-9C6E-9AEA-3F2A1F7B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105CE1-A2CB-715E-9439-40A6F4B8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Evaluation Metrics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FF43-3B01-ECBE-164D-9E3A4B80091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54917-F0AC-8F08-C91E-82AE3318EEAC}"/>
              </a:ext>
            </a:extLst>
          </p:cNvPr>
          <p:cNvSpPr>
            <a:spLocks noGrp="1"/>
          </p:cNvSpPr>
          <p:nvPr/>
        </p:nvSpPr>
        <p:spPr>
          <a:xfrm>
            <a:off x="5906567" y="1330295"/>
            <a:ext cx="6192854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Fluency</a:t>
            </a:r>
          </a:p>
          <a:p>
            <a:pPr lvl="1"/>
            <a:r>
              <a:rPr lang="en-US" sz="1200" dirty="0"/>
              <a:t>Determines the grammatical accuracy and language proficiency of the AI's responses. Higher fluency reflects fewer grammatical errors and more polished, natural-sounding language.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Retrieval Score</a:t>
            </a:r>
          </a:p>
          <a:p>
            <a:pPr lvl="1"/>
            <a:r>
              <a:rPr lang="en-US" sz="1200" dirty="0"/>
              <a:t>Measures how closely the documents or information retrieved by the model align with the user's queries. A higher retrieval score indicates that the retrieved content is highly relevant to the question posed.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Similarity</a:t>
            </a:r>
          </a:p>
          <a:p>
            <a:pPr lvl="1"/>
            <a:r>
              <a:rPr lang="en-US" sz="1100" dirty="0">
                <a:solidFill>
                  <a:srgbClr val="242424"/>
                </a:solidFill>
                <a:latin typeface="Segoe UI" panose="020B0502040204020203" pitchFamily="34" charset="0"/>
              </a:rPr>
              <a:t>Evaluates the likeness between the AI-generated response and the ground truth or reference sentence. A higher similarity score means the AI's output closely matches the expected answer in content and meaning.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57073A6-9520-0EB0-D0AC-FCD42791F12E}"/>
              </a:ext>
            </a:extLst>
          </p:cNvPr>
          <p:cNvSpPr>
            <a:spLocks noGrp="1"/>
          </p:cNvSpPr>
          <p:nvPr/>
        </p:nvSpPr>
        <p:spPr>
          <a:xfrm>
            <a:off x="92579" y="1278482"/>
            <a:ext cx="5710015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solidFill>
                  <a:srgbClr val="242424"/>
                </a:solidFill>
                <a:latin typeface="Segoe UI Semibold" panose="020B0702040204020203" pitchFamily="34" charset="0"/>
              </a:rPr>
              <a:t>Groundedness</a:t>
            </a:r>
            <a:endParaRPr lang="en-US" sz="1400" b="1" dirty="0">
              <a:solidFill>
                <a:srgbClr val="242424"/>
              </a:solidFill>
              <a:latin typeface="Segoe UI Semibold" panose="020B0702040204020203" pitchFamily="34" charset="0"/>
            </a:endParaRPr>
          </a:p>
          <a:p>
            <a:pPr lvl="1"/>
            <a:r>
              <a:rPr lang="en-US" sz="1200" dirty="0"/>
              <a:t>Evaluates how well the AI model's generated answers are anchored in the provided source data or user-defined context. Higher </a:t>
            </a:r>
            <a:r>
              <a:rPr lang="en-US" sz="1200" dirty="0" err="1"/>
              <a:t>groundedness</a:t>
            </a:r>
            <a:r>
              <a:rPr lang="en-US" sz="1200" dirty="0"/>
              <a:t> indicates that the responses closely reflect the information from the original material.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Relevance</a:t>
            </a:r>
          </a:p>
          <a:p>
            <a:pPr lvl="1"/>
            <a:r>
              <a:rPr lang="en-US" sz="1050" dirty="0"/>
              <a:t>Measures the degree to which the AI-generated responses are pertinent and directly related to the given queries. A higher relevance score means the answers effectively address the user's questions.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Coherence</a:t>
            </a:r>
          </a:p>
          <a:p>
            <a:pPr lvl="1"/>
            <a:r>
              <a:rPr lang="en-US" sz="1200" dirty="0"/>
              <a:t>Assesses the logical flow and natural progression of the generated content. Higher coherence signifies that the output reads smoothly, makes logical sense, and resembles human-like communication.</a:t>
            </a:r>
            <a:endParaRPr lang="en-US" sz="11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436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BADB0-76E2-7BA1-4F43-B72B9ED9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8E35FA-EA1D-7CF6-BD36-5209072C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Types of Q&amp;A Data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9DA-B798-06B8-386D-8A4CDB507BD8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Manual (Human-Generated)​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Created by experts or annotators​</a:t>
            </a:r>
          </a:p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Synthetic (AI-Generated)​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Produced by AI models or algorithms</a:t>
            </a:r>
          </a:p>
        </p:txBody>
      </p:sp>
      <p:pic>
        <p:nvPicPr>
          <p:cNvPr id="1028" name="Picture 4" descr="Person writing on a notebook">
            <a:extLst>
              <a:ext uri="{FF2B5EF4-FFF2-40B4-BE49-F238E27FC236}">
                <a16:creationId xmlns:a16="http://schemas.microsoft.com/office/drawing/2014/main" id="{30BD8CFE-0362-C235-D117-61060371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r="1221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283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DF4-7A89-247A-A337-05C36168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2958CD-AFC6-F15C-2738-89EB6B8D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7"/>
            <a:ext cx="10515600" cy="1171466"/>
          </a:xfrm>
        </p:spPr>
        <p:txBody>
          <a:bodyPr/>
          <a:lstStyle/>
          <a:p>
            <a:r>
              <a:rPr lang="en-US" dirty="0"/>
              <a:t>Manual Q&amp;A Generation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65C01-25E6-C068-C8CB-2E6DFD7231BB}"/>
              </a:ext>
            </a:extLst>
          </p:cNvPr>
          <p:cNvSpPr>
            <a:spLocks noGrp="1"/>
          </p:cNvSpPr>
          <p:nvPr/>
        </p:nvSpPr>
        <p:spPr>
          <a:xfrm>
            <a:off x="2318496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High Quality</a:t>
            </a:r>
          </a:p>
          <a:p>
            <a:pPr lvl="2"/>
            <a:r>
              <a:rPr lang="en-US" dirty="0"/>
              <a:t>Human intelligence ensures relevance and correctness</a:t>
            </a:r>
          </a:p>
          <a:p>
            <a:pPr lvl="1"/>
            <a:r>
              <a:rPr lang="en-US" dirty="0"/>
              <a:t>Contextual Understanding</a:t>
            </a:r>
          </a:p>
          <a:p>
            <a:pPr lvl="2"/>
            <a:r>
              <a:rPr lang="en-US" dirty="0"/>
              <a:t>Captures nuances and subtleties</a:t>
            </a:r>
          </a:p>
          <a:p>
            <a:pPr lvl="1"/>
            <a:r>
              <a:rPr lang="en-US" dirty="0"/>
              <a:t>Reliability</a:t>
            </a:r>
          </a:p>
          <a:p>
            <a:pPr lvl="2"/>
            <a:r>
              <a:rPr lang="en-US" dirty="0"/>
              <a:t>Trusted for critical applications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Resource Intensive</a:t>
            </a:r>
          </a:p>
          <a:p>
            <a:pPr lvl="2"/>
            <a:r>
              <a:rPr lang="en-US" dirty="0"/>
              <a:t>Time-consuming and costly</a:t>
            </a:r>
          </a:p>
          <a:p>
            <a:pPr lvl="1"/>
            <a:r>
              <a:rPr lang="en-US" dirty="0"/>
              <a:t>Scalability Issues</a:t>
            </a:r>
          </a:p>
          <a:p>
            <a:pPr lvl="1"/>
            <a:r>
              <a:rPr lang="en-US" dirty="0"/>
              <a:t>Potential for Human Biases</a:t>
            </a:r>
          </a:p>
        </p:txBody>
      </p:sp>
    </p:spTree>
    <p:extLst>
      <p:ext uri="{BB962C8B-B14F-4D97-AF65-F5344CB8AC3E}">
        <p14:creationId xmlns:p14="http://schemas.microsoft.com/office/powerpoint/2010/main" val="36810869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8D35-3AD3-F187-7146-0E5201DE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3CAB49-B21A-EEB7-E5F0-BF15E080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Q&amp;A Generation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503EB6-E994-CDAB-57BC-A13EF9F3B40F}"/>
              </a:ext>
            </a:extLst>
          </p:cNvPr>
          <p:cNvSpPr>
            <a:spLocks noGrp="1"/>
          </p:cNvSpPr>
          <p:nvPr/>
        </p:nvSpPr>
        <p:spPr>
          <a:xfrm>
            <a:off x="2853955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Scalability</a:t>
            </a:r>
          </a:p>
          <a:p>
            <a:pPr lvl="2"/>
            <a:r>
              <a:rPr lang="en-US" dirty="0"/>
              <a:t>Can generate large datasets rapidly</a:t>
            </a:r>
          </a:p>
          <a:p>
            <a:pPr lvl="1"/>
            <a:r>
              <a:rPr lang="en-US" dirty="0"/>
              <a:t>Cost-Effective</a:t>
            </a:r>
          </a:p>
          <a:p>
            <a:pPr lvl="2"/>
            <a:r>
              <a:rPr lang="en-US" dirty="0"/>
              <a:t>Reduces reliance on human labor</a:t>
            </a:r>
          </a:p>
          <a:p>
            <a:pPr lvl="1"/>
            <a:r>
              <a:rPr lang="en-US" dirty="0"/>
              <a:t>Diversity</a:t>
            </a:r>
          </a:p>
          <a:p>
            <a:pPr lvl="2"/>
            <a:r>
              <a:rPr lang="en-US" dirty="0"/>
              <a:t>Introduces variations that might not be captured manually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Quality Control</a:t>
            </a:r>
          </a:p>
          <a:p>
            <a:pPr lvl="2"/>
            <a:r>
              <a:rPr lang="en-US" dirty="0"/>
              <a:t>Risk of generating incorrect or irrelevant content</a:t>
            </a:r>
          </a:p>
          <a:p>
            <a:pPr lvl="1"/>
            <a:r>
              <a:rPr lang="en-US" dirty="0"/>
              <a:t>Lack of Deep Understanding</a:t>
            </a:r>
          </a:p>
          <a:p>
            <a:pPr lvl="1"/>
            <a:r>
              <a:rPr lang="en-US" dirty="0"/>
              <a:t>Propagation of Model Biases</a:t>
            </a:r>
          </a:p>
        </p:txBody>
      </p:sp>
    </p:spTree>
    <p:extLst>
      <p:ext uri="{BB962C8B-B14F-4D97-AF65-F5344CB8AC3E}">
        <p14:creationId xmlns:p14="http://schemas.microsoft.com/office/powerpoint/2010/main" val="7074567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0BE0-A54C-F31F-9C61-87C910E9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F4DB46-85EE-1EA7-A09E-22CE5667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A78C-0C2B-129B-B885-3813F3DAA282}"/>
              </a:ext>
            </a:extLst>
          </p:cNvPr>
          <p:cNvSpPr>
            <a:spLocks noGrp="1"/>
          </p:cNvSpPr>
          <p:nvPr/>
        </p:nvSpPr>
        <p:spPr>
          <a:xfrm>
            <a:off x="1408671" y="980303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Azure Evaluation &amp; </a:t>
            </a:r>
            <a:r>
              <a:rPr lang="en-US" sz="2000" b="1" dirty="0" err="1"/>
              <a:t>Promptflow</a:t>
            </a:r>
            <a:r>
              <a:rPr lang="en-US" sz="2000" b="1" dirty="0"/>
              <a:t>  -&gt; Python &amp; UI</a:t>
            </a:r>
          </a:p>
          <a:p>
            <a:pPr lvl="1"/>
            <a:r>
              <a:rPr lang="en-US" dirty="0"/>
              <a:t>Tool for prompt engineering and evaluation</a:t>
            </a:r>
          </a:p>
          <a:p>
            <a:r>
              <a:rPr lang="en-US" sz="2000" b="1" dirty="0" err="1"/>
              <a:t>eShopSupport</a:t>
            </a:r>
            <a:r>
              <a:rPr lang="en-US" sz="2000" b="1" dirty="0"/>
              <a:t> Evaluator -&gt; </a:t>
            </a:r>
            <a:r>
              <a:rPr lang="en-US" sz="2000" b="1" dirty="0" err="1"/>
              <a:t>.Net</a:t>
            </a:r>
            <a:endParaRPr lang="en-US" sz="2000" b="1" dirty="0"/>
          </a:p>
          <a:p>
            <a:pPr lvl="1"/>
            <a:r>
              <a:rPr lang="en-US" dirty="0"/>
              <a:t>A practical example of an AI evaluator in a .NET application</a:t>
            </a:r>
          </a:p>
          <a:p>
            <a:r>
              <a:rPr lang="en-US" sz="2000" b="1" dirty="0" err="1"/>
              <a:t>Micronaire</a:t>
            </a:r>
            <a:r>
              <a:rPr lang="en-US" sz="2000" b="1" dirty="0"/>
              <a:t> Project  -&gt;  . Net</a:t>
            </a:r>
          </a:p>
          <a:p>
            <a:pPr lvl="1"/>
            <a:r>
              <a:rPr lang="en-US" dirty="0"/>
              <a:t>A Microsoft hackathon project utilizing Semantic Kernel for content generation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123332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B514-FB68-61D7-6FAC-9E66B569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27B7E5F-0DAA-90D7-B2C2-AE90DF12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20C1-FB18-A2C3-4EFC-7E057D45779D}"/>
              </a:ext>
            </a:extLst>
          </p:cNvPr>
          <p:cNvSpPr>
            <a:spLocks noGrp="1"/>
          </p:cNvSpPr>
          <p:nvPr/>
        </p:nvSpPr>
        <p:spPr>
          <a:xfrm>
            <a:off x="586635" y="728357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Best in market -&gt; Python</a:t>
            </a:r>
          </a:p>
          <a:p>
            <a:pPr lvl="1"/>
            <a:r>
              <a:rPr lang="en-US" dirty="0"/>
              <a:t>Ragas   </a:t>
            </a:r>
          </a:p>
          <a:p>
            <a:pPr lvl="1"/>
            <a:r>
              <a:rPr lang="en-US" dirty="0" err="1"/>
              <a:t>RAGChecker</a:t>
            </a:r>
            <a:endParaRPr lang="en-US" dirty="0"/>
          </a:p>
          <a:p>
            <a:pPr lvl="1"/>
            <a:r>
              <a:rPr lang="en-US" dirty="0"/>
              <a:t>Comet</a:t>
            </a:r>
          </a:p>
        </p:txBody>
      </p:sp>
      <p:pic>
        <p:nvPicPr>
          <p:cNvPr id="13314" name="Picture 2" descr="RefChecker Metrics">
            <a:extLst>
              <a:ext uri="{FF2B5EF4-FFF2-40B4-BE49-F238E27FC236}">
                <a16:creationId xmlns:a16="http://schemas.microsoft.com/office/drawing/2014/main" id="{B3868776-CD75-B6DE-4648-704E869E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6" y="1409181"/>
            <a:ext cx="6227186" cy="44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749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3C65-3C81-69D8-C7C1-5E5FE429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295637-15C3-1A66-EB65-9FA9337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Azure Evaluation &amp; </a:t>
            </a:r>
            <a:r>
              <a:rPr lang="en-US" dirty="0" err="1"/>
              <a:t>Promptflow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EEAA-6879-19C9-1754-9FDAFB2286EA}"/>
              </a:ext>
            </a:extLst>
          </p:cNvPr>
          <p:cNvSpPr>
            <a:spLocks noGrp="1"/>
          </p:cNvSpPr>
          <p:nvPr/>
        </p:nvSpPr>
        <p:spPr>
          <a:xfrm>
            <a:off x="84127" y="999443"/>
            <a:ext cx="579769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ts val="1950"/>
              </a:lnSpc>
            </a:pPr>
            <a:r>
              <a:rPr lang="en-US" b="1" dirty="0"/>
              <a:t>What is </a:t>
            </a:r>
            <a:r>
              <a:rPr lang="en-US" b="1" dirty="0" err="1"/>
              <a:t>Promptflow</a:t>
            </a:r>
            <a:r>
              <a:rPr lang="en-US" b="1" dirty="0"/>
              <a:t>?​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 visual tool for designing, testing, and evaluating prompts in Azure Machine Learning​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Key Features​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Visual workflow interface​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Supports multiple language models​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Customizable evaluation metrics​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Benefits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Accelerates prompt development​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Enhances evaluation efficiency</a:t>
            </a:r>
          </a:p>
        </p:txBody>
      </p:sp>
      <p:pic>
        <p:nvPicPr>
          <p:cNvPr id="15362" name="Picture 2" descr="Evaluation and monitoring metrics for generative AI - Azure AI Studio |  Microsoft Learn">
            <a:extLst>
              <a:ext uri="{FF2B5EF4-FFF2-40B4-BE49-F238E27FC236}">
                <a16:creationId xmlns:a16="http://schemas.microsoft.com/office/drawing/2014/main" id="{1D04731B-3466-C64B-3BCA-8038EE68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8" y="2586181"/>
            <a:ext cx="5935902" cy="33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950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2C95E-BC6F-FBBB-94AF-4A0F9121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B0F426B-5187-033F-D613-66AB4F0D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B24E-AEE5-257C-2705-8AAB84AD2E7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>
              <a:lnSpc>
                <a:spcPts val="1725"/>
              </a:lnSpc>
            </a:pPr>
            <a:r>
              <a:rPr lang="en-US" sz="2000" b="1" dirty="0"/>
              <a:t>Prompt Engineering​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Crafting and refining prompts to elicit desired model outputs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Evaluation Workflow​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Iterative testing and refinement of prompts​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Integration</a:t>
            </a:r>
            <a:r>
              <a:rPr lang="en-US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Compatible with Azure OpenAI Service and other LLMs​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Collaboration</a:t>
            </a:r>
            <a:r>
              <a:rPr lang="en-US" sz="2000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Share and iterate on prompts within development teams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GitHub - microsoft/promptflow: Build high-quality LLM apps - from  prototyping, testing to production deployment and monitoring.">
            <a:extLst>
              <a:ext uri="{FF2B5EF4-FFF2-40B4-BE49-F238E27FC236}">
                <a16:creationId xmlns:a16="http://schemas.microsoft.com/office/drawing/2014/main" id="{01F2A078-4FC0-B0EF-469D-CDF6FE82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46" y="2697018"/>
            <a:ext cx="4427346" cy="221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516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7CF0-46F9-1655-6C1C-80620E2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A308D8-DCA9-85BD-6585-EBF0E98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BA7E-7404-E71B-FE7F-0B4254BE7D4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5102465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Overview</a:t>
            </a:r>
            <a:r>
              <a:rPr lang="en-US" dirty="0"/>
              <a:t>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 .NET demo application focusing on customer support automation​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Purpose of the Evaluator​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Assessing AI-generated responses to customer queries​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Key Features​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Real-time evaluation of responses​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 loop for continuous improvement​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GitHub Repository​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82F789A-250B-4B1C-7D99-4617AED0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45" y="1874981"/>
            <a:ext cx="7117190" cy="32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53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08A0-6669-E3E8-8509-D97A116E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868AF8-2990-248B-7466-92697A35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B653-8828-FD2A-1B15-1238A2EF023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 of the System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Input Processor: Manages incoming customer queries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Response Generator: Creates replies using AI models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Module: Evaluates the quality of AI responses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 Process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Customer submits a query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a response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checks response for relevance and accuracy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Response is sent back to the customer or flagged for review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2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2A8B-31E9-2AA8-2DCE-B1304171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2EDDEDA-63A1-3129-BD6D-617C4EA4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94386"/>
            <a:ext cx="10515600" cy="1171466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D461-2058-BF07-6D60-A55B76630A0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What is </a:t>
            </a:r>
            <a:r>
              <a:rPr lang="en-US" sz="1800" b="1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?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 Microsoft hackathon project utilizing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Project Goals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Streamline content generation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Implement automated evaluation mechanisms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Key Features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Intelligent prompt management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Integration with AI models for content creation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GitHub Repository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 Project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94142F8-1BF0-E622-7086-2B652AD2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27" y="1662978"/>
            <a:ext cx="3532043" cy="3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965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5EA43A8-EAD2-5C3B-AAD4-018AF7B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1187C5-B71A-4C58-CC89-5B4C4B5F3B35}"/>
              </a:ext>
            </a:extLst>
          </p:cNvPr>
          <p:cNvSpPr txBox="1">
            <a:spLocks/>
          </p:cNvSpPr>
          <p:nvPr/>
        </p:nvSpPr>
        <p:spPr>
          <a:xfrm>
            <a:off x="1933658" y="1482187"/>
            <a:ext cx="3951440" cy="639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1027614">
              <a:lnSpc>
                <a:spcPct val="90000"/>
              </a:lnSpc>
              <a:spcAft>
                <a:spcPts val="591"/>
              </a:spcAft>
            </a:pPr>
            <a:r>
              <a:rPr lang="en-GB" sz="3597" b="1" kern="1200" dirty="0"/>
              <a:t>Luis Mañez</a:t>
            </a:r>
            <a:endParaRPr lang="en-GB" dirty="0"/>
          </a:p>
        </p:txBody>
      </p:sp>
      <p:pic>
        <p:nvPicPr>
          <p:cNvPr id="5" name="Picture 4" descr="A black and white logo&#10;&#10;Description automatically generated">
            <a:extLst>
              <a:ext uri="{FF2B5EF4-FFF2-40B4-BE49-F238E27FC236}">
                <a16:creationId xmlns:a16="http://schemas.microsoft.com/office/drawing/2014/main" id="{224A9B84-70B2-8363-623C-6FB972603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160" y="3396268"/>
            <a:ext cx="790202" cy="12511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3F0E40-90A8-B9CC-22B2-5A9A9EE4D4B8}"/>
              </a:ext>
            </a:extLst>
          </p:cNvPr>
          <p:cNvSpPr txBox="1"/>
          <p:nvPr/>
        </p:nvSpPr>
        <p:spPr>
          <a:xfrm>
            <a:off x="1933658" y="2013440"/>
            <a:ext cx="5169357" cy="10762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7614">
              <a:spcAft>
                <a:spcPts val="600"/>
              </a:spcAft>
            </a:pPr>
            <a:r>
              <a:rPr lang="en-GB" sz="1798" kern="1200" dirty="0">
                <a:latin typeface="+mn-lt"/>
                <a:ea typeface="+mn-ea"/>
                <a:cs typeface="+mn-cs"/>
              </a:rPr>
              <a:t>Chief Architect @ ClearPeople </a:t>
            </a:r>
          </a:p>
          <a:p>
            <a:pPr defTabSz="1027614">
              <a:spcAft>
                <a:spcPts val="600"/>
              </a:spcAft>
            </a:pPr>
            <a:r>
              <a:rPr lang="en-GB" sz="1798" kern="1200" dirty="0">
                <a:latin typeface="+mn-lt"/>
                <a:ea typeface="+mn-ea"/>
                <a:cs typeface="+mn-cs"/>
              </a:rPr>
              <a:t>Co-founder @ RocketMind Academy</a:t>
            </a:r>
          </a:p>
          <a:p>
            <a:pPr defTabSz="1027614">
              <a:spcAft>
                <a:spcPts val="600"/>
              </a:spcAft>
            </a:pPr>
            <a:r>
              <a:rPr lang="en-GB" sz="1798" kern="1200" dirty="0"/>
              <a:t>MS MVP M365 Development</a:t>
            </a:r>
            <a:endParaRPr lang="en-GB" sz="1600" dirty="0"/>
          </a:p>
        </p:txBody>
      </p:sp>
      <p:pic>
        <p:nvPicPr>
          <p:cNvPr id="7" name="Picture 4" descr="A manga-style portrait of a man with short, spiky hair, wearing glasses, and a light sweater. He has a friendly expression and a goatee. The background should be simple and clean, focusing on the character.">
            <a:extLst>
              <a:ext uri="{FF2B5EF4-FFF2-40B4-BE49-F238E27FC236}">
                <a16:creationId xmlns:a16="http://schemas.microsoft.com/office/drawing/2014/main" id="{45DD569F-AFE0-8FDE-6636-D38C30A435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1717" y="3208976"/>
            <a:ext cx="1559659" cy="1559659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EDED4AE-F705-3EB3-AF26-07F69D0A25A1}"/>
              </a:ext>
            </a:extLst>
          </p:cNvPr>
          <p:cNvSpPr txBox="1">
            <a:spLocks/>
          </p:cNvSpPr>
          <p:nvPr/>
        </p:nvSpPr>
        <p:spPr>
          <a:xfrm>
            <a:off x="4580527" y="3256840"/>
            <a:ext cx="5543243" cy="639397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32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 defTabSz="1027614">
              <a:lnSpc>
                <a:spcPct val="90000"/>
              </a:lnSpc>
              <a:spcAft>
                <a:spcPts val="591"/>
              </a:spcAft>
            </a:pPr>
            <a:r>
              <a:rPr lang="en-GB" sz="3597" b="1" kern="1200" dirty="0"/>
              <a:t>Ruben Toribio</a:t>
            </a:r>
            <a:endParaRPr lang="en-GB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78DE08B-3DA3-FD33-9DCB-96795F1F4D1E}"/>
              </a:ext>
            </a:extLst>
          </p:cNvPr>
          <p:cNvSpPr txBox="1"/>
          <p:nvPr/>
        </p:nvSpPr>
        <p:spPr>
          <a:xfrm>
            <a:off x="4580528" y="3896237"/>
            <a:ext cx="5543243" cy="7226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798" kern="1200" dirty="0">
                <a:latin typeface="+mn-lt"/>
                <a:ea typeface="+mn-ea"/>
                <a:cs typeface="+mn-cs"/>
              </a:rPr>
              <a:t>M365 Architect / IA Developer @ DNV</a:t>
            </a:r>
          </a:p>
          <a:p>
            <a:pPr algn="r" defTabSz="1027614">
              <a:spcAft>
                <a:spcPts val="591"/>
              </a:spcAft>
            </a:pPr>
            <a:r>
              <a:rPr lang="en-GB" sz="1798" kern="1200" dirty="0"/>
              <a:t>Co-founder @ RocketMind Academy</a:t>
            </a:r>
            <a:endParaRPr lang="en-GB" sz="16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C90D304-A9C1-64E2-66D9-639AB6B6A2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0851" y="3118915"/>
            <a:ext cx="360000" cy="360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9EFE4D0-DFD8-3B22-445B-A0386F3997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70851" y="3480010"/>
            <a:ext cx="360000" cy="360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7CC3CC5-FDF3-FA78-1FA3-47A6A43CAAD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3658" y="3899613"/>
            <a:ext cx="434386" cy="43438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19890F8-844E-2386-B3DF-D23902F3DBDE}"/>
              </a:ext>
            </a:extLst>
          </p:cNvPr>
          <p:cNvSpPr txBox="1"/>
          <p:nvPr/>
        </p:nvSpPr>
        <p:spPr>
          <a:xfrm>
            <a:off x="2330851" y="3146417"/>
            <a:ext cx="215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7614">
              <a:spcAft>
                <a:spcPts val="591"/>
              </a:spcAft>
            </a:pPr>
            <a:r>
              <a:rPr lang="en-GB" sz="1400" dirty="0"/>
              <a:t>@</a:t>
            </a:r>
            <a:r>
              <a:rPr lang="en-GB" sz="1400" dirty="0" err="1"/>
              <a:t>luismanez</a:t>
            </a:r>
            <a:endParaRPr lang="en-GB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7CED43-355E-491A-7901-82630F6DB2BB}"/>
              </a:ext>
            </a:extLst>
          </p:cNvPr>
          <p:cNvSpPr txBox="1"/>
          <p:nvPr/>
        </p:nvSpPr>
        <p:spPr>
          <a:xfrm>
            <a:off x="2330851" y="3512129"/>
            <a:ext cx="21577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027614">
              <a:spcAft>
                <a:spcPts val="591"/>
              </a:spcAft>
            </a:pPr>
            <a:r>
              <a:rPr lang="en-GB" sz="1400" dirty="0"/>
              <a:t>@</a:t>
            </a:r>
            <a:r>
              <a:rPr lang="en-GB" sz="1400" dirty="0" err="1"/>
              <a:t>luismanez</a:t>
            </a:r>
            <a:endParaRPr lang="en-GB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5C4447E-85E0-E263-F829-B858F3FBEBC1}"/>
              </a:ext>
            </a:extLst>
          </p:cNvPr>
          <p:cNvSpPr txBox="1"/>
          <p:nvPr/>
        </p:nvSpPr>
        <p:spPr>
          <a:xfrm>
            <a:off x="2368044" y="3962917"/>
            <a:ext cx="248698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1400" dirty="0" err="1"/>
              <a:t>linkedin.com</a:t>
            </a:r>
            <a:r>
              <a:rPr lang="en-GB" sz="1400" dirty="0"/>
              <a:t>/in/</a:t>
            </a:r>
            <a:r>
              <a:rPr lang="en-GB" sz="1400" dirty="0" err="1"/>
              <a:t>luismanez</a:t>
            </a:r>
            <a:endParaRPr lang="en-GB" sz="14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A61EB82-AE58-299D-000A-C8478C92F5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3761" y="4689083"/>
            <a:ext cx="360000" cy="3600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364BFBB-24E3-84F5-B970-52170DDF7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03761" y="5050178"/>
            <a:ext cx="360000" cy="3600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2F77998-5E76-47C5-1B0E-E6C5A260F20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66568" y="5469781"/>
            <a:ext cx="434386" cy="43438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6F8B031-B02B-1119-CE04-A67E9475D31A}"/>
              </a:ext>
            </a:extLst>
          </p:cNvPr>
          <p:cNvSpPr txBox="1"/>
          <p:nvPr/>
        </p:nvSpPr>
        <p:spPr>
          <a:xfrm>
            <a:off x="7295902" y="4716585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400" dirty="0"/>
              <a:t>@</a:t>
            </a:r>
            <a:r>
              <a:rPr lang="en-GB" sz="1400" dirty="0" err="1"/>
              <a:t>Rtoribiog</a:t>
            </a:r>
            <a:endParaRPr lang="en-GB" sz="14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140139B-C415-98D5-CA69-6913AD0A3A49}"/>
              </a:ext>
            </a:extLst>
          </p:cNvPr>
          <p:cNvSpPr txBox="1"/>
          <p:nvPr/>
        </p:nvSpPr>
        <p:spPr>
          <a:xfrm>
            <a:off x="7295902" y="5082297"/>
            <a:ext cx="23706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1027614">
              <a:spcAft>
                <a:spcPts val="591"/>
              </a:spcAft>
            </a:pPr>
            <a:r>
              <a:rPr lang="en-GB" sz="1400" dirty="0"/>
              <a:t>@</a:t>
            </a:r>
            <a:r>
              <a:rPr lang="en-GB" sz="1400" dirty="0" err="1"/>
              <a:t>Rtoribiog</a:t>
            </a:r>
            <a:endParaRPr lang="en-GB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C6A298-1423-189C-D7CD-BA19BC244A07}"/>
              </a:ext>
            </a:extLst>
          </p:cNvPr>
          <p:cNvSpPr txBox="1"/>
          <p:nvPr/>
        </p:nvSpPr>
        <p:spPr>
          <a:xfrm>
            <a:off x="7333095" y="5533085"/>
            <a:ext cx="233347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GB" sz="1400" dirty="0" err="1"/>
              <a:t>linkedin.com</a:t>
            </a:r>
            <a:r>
              <a:rPr lang="en-GB" sz="1400" dirty="0"/>
              <a:t>/in/</a:t>
            </a:r>
            <a:r>
              <a:rPr lang="en-GB" sz="1400" dirty="0" err="1"/>
              <a:t>rubentg</a:t>
            </a:r>
            <a:endParaRPr lang="en-GB" sz="1400" dirty="0"/>
          </a:p>
        </p:txBody>
      </p:sp>
      <p:pic>
        <p:nvPicPr>
          <p:cNvPr id="22" name="Picture 21" descr="A man with short brown hair, a friendly smile, and wearing a dark jacket over a light sweater, depicted in a manga style. The background should be simple and light-colored, similar to the original image.">
            <a:extLst>
              <a:ext uri="{FF2B5EF4-FFF2-40B4-BE49-F238E27FC236}">
                <a16:creationId xmlns:a16="http://schemas.microsoft.com/office/drawing/2014/main" id="{4DD0FAB4-5CAF-B0A3-8796-44111CC88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855" y="1482186"/>
            <a:ext cx="1560561" cy="1560561"/>
          </a:xfrm>
          <a:prstGeom prst="ellipse">
            <a:avLst/>
          </a:prstGeom>
          <a:noFill/>
          <a:ln w="25400">
            <a:solidFill>
              <a:schemeClr val="accent5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13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C4A8-5155-0B7F-4288-5CC058DD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28DF4-B4CB-5B38-7BB6-0F45ACD3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FC7-4BC9-A1EB-DA72-3C0D781F9AD7}"/>
              </a:ext>
            </a:extLst>
          </p:cNvPr>
          <p:cNvSpPr>
            <a:spLocks noGrp="1"/>
          </p:cNvSpPr>
          <p:nvPr/>
        </p:nvSpPr>
        <p:spPr>
          <a:xfrm>
            <a:off x="257123" y="1230866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Semantic Kernel Integration: Utilizes pre-built AI components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Generation Module: Creates AI-generated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System: Assesses content quality and relevance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User defines content requirements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content using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 assesses the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is refined based on evaluation feedback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715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098F-F32A-BA71-E381-710AC248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BEE054-B10A-5D99-688F-1430E142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Best Practices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F72621-A896-1FEC-843A-21388F150A39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C6E17-BCB7-D590-5920-5192C3ACFC61}"/>
              </a:ext>
            </a:extLst>
          </p:cNvPr>
          <p:cNvSpPr txBox="1"/>
          <p:nvPr/>
        </p:nvSpPr>
        <p:spPr>
          <a:xfrm>
            <a:off x="273465" y="1222047"/>
            <a:ext cx="11391544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extends traditional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complexities of generative AI.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and RAG are essential for enhancing model outputs.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Inner and outer loops enable efficient development and reliable deployment.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Adopt Automation: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tools to automate both inner and outer loop processes.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Evaluation: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assess models using metrics like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relevance.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 Approach: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cross-functional teams to work closely throughout the model lifecycle.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integrating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into your AI projects.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available tools and frameworks to support these processes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94201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1971-418A-1285-8A12-F4585840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F0650B-B780-1DA0-C804-9F19BCA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RocketMindAcademy.es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2E638A-7AF6-34EB-B69A-5A0489DFB99B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7D26-2F94-1DC0-1017-1DC9F433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1637461"/>
            <a:ext cx="3414682" cy="329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64758-5496-72DE-5C96-54311069A9D3}"/>
              </a:ext>
            </a:extLst>
          </p:cNvPr>
          <p:cNvSpPr txBox="1"/>
          <p:nvPr/>
        </p:nvSpPr>
        <p:spPr>
          <a:xfrm>
            <a:off x="942109" y="2253672"/>
            <a:ext cx="444217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Copilot &amp; Azure AI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Bonificables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fundae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directo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Certificado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finalización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85266D6-A25C-F707-872D-86C3967550CF}"/>
              </a:ext>
            </a:extLst>
          </p:cNvPr>
          <p:cNvGrpSpPr/>
          <p:nvPr/>
        </p:nvGrpSpPr>
        <p:grpSpPr>
          <a:xfrm>
            <a:off x="1898820" y="4565081"/>
            <a:ext cx="1483659" cy="1483659"/>
            <a:chOff x="5163671" y="3429000"/>
            <a:chExt cx="1483659" cy="1483659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B2CFB591-DAF7-F1C0-304A-16323A91FC91}"/>
                </a:ext>
              </a:extLst>
            </p:cNvPr>
            <p:cNvSpPr/>
            <p:nvPr/>
          </p:nvSpPr>
          <p:spPr>
            <a:xfrm>
              <a:off x="5163671" y="3429000"/>
              <a:ext cx="1483659" cy="1483659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8" name="Picture 7" descr="A white rocket with dots and lines&#10;&#10;Description automatically generated">
              <a:extLst>
                <a:ext uri="{FF2B5EF4-FFF2-40B4-BE49-F238E27FC236}">
                  <a16:creationId xmlns:a16="http://schemas.microsoft.com/office/drawing/2014/main" id="{12F8007E-33F5-A631-A053-1C94A16C3D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3796" y="3821611"/>
              <a:ext cx="763407" cy="69843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871076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BC10-5060-0F1D-0CBE-6E9BAD2E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34014-81D7-2E4B-7BB0-1C34F877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2F86EE-DCF9-1315-229D-9D583EDF288C}"/>
              </a:ext>
            </a:extLst>
          </p:cNvPr>
          <p:cNvSpPr>
            <a:spLocks noGrp="1"/>
          </p:cNvSpPr>
          <p:nvPr/>
        </p:nvSpPr>
        <p:spPr>
          <a:xfrm>
            <a:off x="2469736" y="1168823"/>
            <a:ext cx="7996356" cy="452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r>
              <a:rPr lang="en-US" dirty="0" err="1"/>
              <a:t>GenAIOps</a:t>
            </a:r>
            <a:endParaRPr lang="en-US" dirty="0"/>
          </a:p>
          <a:p>
            <a:r>
              <a:rPr lang="en-US" dirty="0"/>
              <a:t>Logging Strategies</a:t>
            </a:r>
          </a:p>
          <a:p>
            <a:r>
              <a:rPr lang="en-US" dirty="0"/>
              <a:t>OOTB VS Custom</a:t>
            </a:r>
          </a:p>
          <a:p>
            <a:r>
              <a:rPr lang="en-US" dirty="0"/>
              <a:t>Demo Logging</a:t>
            </a:r>
          </a:p>
          <a:p>
            <a:r>
              <a:rPr lang="en-US" dirty="0"/>
              <a:t>Evaluation Methods and Strategies</a:t>
            </a:r>
          </a:p>
          <a:p>
            <a:r>
              <a:rPr lang="en-US" dirty="0"/>
              <a:t>Introducing Azure Evaluation</a:t>
            </a:r>
          </a:p>
          <a:p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r>
              <a:rPr lang="en-US" dirty="0" err="1"/>
              <a:t>Micronaire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2403-7377-8606-C6CA-53224199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B4B48E-A9A5-C64F-A1A9-646F0E53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F0E1D-E8F9-509C-32FF-84E68C363AE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ECC10-2BDF-A958-95A8-883709FDB76A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Introduction to </a:t>
            </a:r>
            <a:r>
              <a:rPr lang="en-US" sz="2000" b="1" dirty="0" err="1"/>
              <a:t>GenAIOps</a:t>
            </a:r>
            <a:endParaRPr lang="en-US" sz="2000" b="1" dirty="0"/>
          </a:p>
          <a:p>
            <a:pPr marL="742950" lvl="1"/>
            <a:r>
              <a:rPr lang="en-US" dirty="0"/>
              <a:t>Extending </a:t>
            </a:r>
            <a:r>
              <a:rPr lang="en-US" dirty="0" err="1"/>
              <a:t>MLOps</a:t>
            </a:r>
            <a:r>
              <a:rPr lang="en-US" dirty="0"/>
              <a:t> practices specifically for generative AI models.</a:t>
            </a:r>
          </a:p>
          <a:p>
            <a:r>
              <a:rPr lang="en-US" sz="2000" b="1" dirty="0"/>
              <a:t>Why </a:t>
            </a:r>
            <a:r>
              <a:rPr lang="en-US" sz="2000" b="1" dirty="0" err="1"/>
              <a:t>GenAIOps</a:t>
            </a:r>
            <a:r>
              <a:rPr lang="en-US" sz="2000" b="1" dirty="0"/>
              <a:t> Matters</a:t>
            </a:r>
          </a:p>
          <a:p>
            <a:pPr marL="742950" lvl="1"/>
            <a:r>
              <a:rPr lang="en-US" dirty="0"/>
              <a:t>Addresses unique challenges in deploying and managing generative AI.</a:t>
            </a:r>
          </a:p>
          <a:p>
            <a:r>
              <a:rPr lang="en-US" sz="2000" b="1" dirty="0"/>
              <a:t>Key Objectives</a:t>
            </a:r>
          </a:p>
          <a:p>
            <a:pPr marL="742950" lvl="1"/>
            <a:r>
              <a:rPr lang="en-US" dirty="0"/>
              <a:t>Ensure efficient development, deployment, and maintenance of generative AI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172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F6A-22F4-7F84-6D4B-7D32694F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8194" name="Picture 2" descr="Diagram of enterprise GenAIOps lifecycle, showing model selection, building an AI application, and operationalizing.">
            <a:extLst>
              <a:ext uri="{FF2B5EF4-FFF2-40B4-BE49-F238E27FC236}">
                <a16:creationId xmlns:a16="http://schemas.microsoft.com/office/drawing/2014/main" id="{EB66A8CE-A9D6-0065-2CB4-F1815B9C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74" y="1314090"/>
            <a:ext cx="8694174" cy="45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A8DA-FC38-F5D4-4123-C74B94A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E231-42DE-D0AC-874A-5D53357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10242" name="Picture 2" descr="Diagram of pre-production evaluation for models and applications with the six steps.">
            <a:extLst>
              <a:ext uri="{FF2B5EF4-FFF2-40B4-BE49-F238E27FC236}">
                <a16:creationId xmlns:a16="http://schemas.microsoft.com/office/drawing/2014/main" id="{4BF501B4-6360-21C3-9722-B61BA9B4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5" y="1223184"/>
            <a:ext cx="8959640" cy="4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6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5936-86B6-41E4-3AE1-3C0EF7F3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74034B-529E-2B97-E920-F6502A51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B2457-9E21-3EAA-6195-95FC5F81EF54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42ACA9-C594-FDFB-6D13-3D4CAC3714A5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DDC7-6BD1-2989-433E-B34B772954D8}"/>
              </a:ext>
            </a:extLst>
          </p:cNvPr>
          <p:cNvSpPr txBox="1"/>
          <p:nvPr/>
        </p:nvSpPr>
        <p:spPr>
          <a:xfrm>
            <a:off x="307648" y="1606609"/>
            <a:ext cx="5546221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Generative AI Models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Customizing pre-trained models to specific tasks or domains.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model performance and relevance.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Retrieval-Augmented Generation (RAG)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model outputs with external knowledge bases.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up-to-date and contextually accurate responses.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accuracy and utility of AI-generated content.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model hallucinations and enhances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D4B02-B206-DDAB-374D-497D65A3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31" y="1939894"/>
            <a:ext cx="6463421" cy="2050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FD774-201E-73BB-6377-65BDE19DEC7C}"/>
              </a:ext>
            </a:extLst>
          </p:cNvPr>
          <p:cNvSpPr txBox="1"/>
          <p:nvPr/>
        </p:nvSpPr>
        <p:spPr>
          <a:xfrm>
            <a:off x="7071799" y="4255123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Prompt engineering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BEB-03CE-8C43-3349-E32D6050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AutoShape 2" descr="Diagram that shows a baseline end-to-end chat architecture with OpenAI.">
            <a:extLst>
              <a:ext uri="{FF2B5EF4-FFF2-40B4-BE49-F238E27FC236}">
                <a16:creationId xmlns:a16="http://schemas.microsoft.com/office/drawing/2014/main" id="{72AC21D4-F3B9-9DA2-F2AD-387544AEC2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9508-8119-4D40-C77F-42977730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08" y="1348636"/>
            <a:ext cx="10274783" cy="44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2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2380</TotalTime>
  <Words>1312</Words>
  <Application>Microsoft Macintosh PowerPoint</Application>
  <PresentationFormat>Widescreen</PresentationFormat>
  <Paragraphs>237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Calibri</vt:lpstr>
      <vt:lpstr>Calibri Light</vt:lpstr>
      <vt:lpstr>Gill Sans MT</vt:lpstr>
      <vt:lpstr>Helvetica</vt:lpstr>
      <vt:lpstr>Segoe UI</vt:lpstr>
      <vt:lpstr>Segoe UI Semibold</vt:lpstr>
      <vt:lpstr>Trebuchet MS</vt:lpstr>
      <vt:lpstr>Wingdings</vt:lpstr>
      <vt:lpstr>Wingdings 2</vt:lpstr>
      <vt:lpstr>Tema de Office</vt:lpstr>
      <vt:lpstr>Evaluación y Logging en Aplicaciones de IA</vt:lpstr>
      <vt:lpstr>PowerPoint Presentation</vt:lpstr>
      <vt:lpstr>About us</vt:lpstr>
      <vt:lpstr>Agenda</vt:lpstr>
      <vt:lpstr>Importance of Evaluation in Generative AI</vt:lpstr>
      <vt:lpstr>GenAIOPS LifeCycle</vt:lpstr>
      <vt:lpstr>GenAIOPS LifeCycle</vt:lpstr>
      <vt:lpstr>Importance of Evaluation in Generative AI</vt:lpstr>
      <vt:lpstr>Architecture</vt:lpstr>
      <vt:lpstr>Importance of Evaluation in Generative AI</vt:lpstr>
      <vt:lpstr>Importance of Evaluation in Generative AI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Understanding Evaluation in AI</vt:lpstr>
      <vt:lpstr>Challenges in Evaluating Generative AI</vt:lpstr>
      <vt:lpstr>Core Evaluation Metrics</vt:lpstr>
      <vt:lpstr>Types of Q&amp;A Data</vt:lpstr>
      <vt:lpstr>Manual Q&amp;A Generation</vt:lpstr>
      <vt:lpstr>Synthetic Q&amp;A Generation</vt:lpstr>
      <vt:lpstr>Tools and Frameworks for Evaluation</vt:lpstr>
      <vt:lpstr>Tools and Frameworks for Evaluation</vt:lpstr>
      <vt:lpstr>Introducing Azure Evaluation &amp; Promptflow </vt:lpstr>
      <vt:lpstr>Tools and Frameworks for Evaluation</vt:lpstr>
      <vt:lpstr>eShopSupport Evaluator Project</vt:lpstr>
      <vt:lpstr>eShopSupport Evaluator Project</vt:lpstr>
      <vt:lpstr>Introducing Micronaire Project</vt:lpstr>
      <vt:lpstr>Introducing Micronaire Project</vt:lpstr>
      <vt:lpstr>Summary and Best Practices</vt:lpstr>
      <vt:lpstr>RocketMindAcademy.es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37</cp:revision>
  <dcterms:created xsi:type="dcterms:W3CDTF">2018-11-16T16:29:33Z</dcterms:created>
  <dcterms:modified xsi:type="dcterms:W3CDTF">2024-11-25T10:35:51Z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2024-11-09T15:25:14Z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9ec2aaff-a73c-42de-bcc4-d89704aacc83</vt:lpwstr>
  </property>
  <property fmtid="{D5CDD505-2E9C-101B-9397-08002B2CF9AE}" pid="8" name="MSIP_Label_3e575051-ae9c-4f9b-beed-77532f7cfdad_ContentBits">
    <vt:lpwstr>0</vt:lpwstr>
  </property>
</Properties>
</file>